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12192000"/>
  <p:embeddedFontLst>
    <p:embeddedFont>
      <p:font typeface="MiSans" panose="020B0604020202020204" charset="-122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5794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28-d2nfaf18bjvh7rlj0h9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035" y="0"/>
            <a:ext cx="1228979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5295" y="3737610"/>
            <a:ext cx="8204200" cy="2324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7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Supercharges Blue Teams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9585325" y="5184775"/>
            <a:ext cx="2185035" cy="3693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8151495" y="5594985"/>
            <a:ext cx="361886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28-d2nfaf18bjvh7rlj0h9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8:28-d2nfaf18bjvh7rlj0h8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0" y="189230"/>
            <a:ext cx="6099810" cy="231013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391025" y="469265"/>
            <a:ext cx="6096000" cy="32087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800" dirty="0">
                <a:solidFill>
                  <a:srgbClr val="FFFFFF">
                    <a:alpha val="33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1631633" y="2061210"/>
            <a:ext cx="9791065" cy="8370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Log Correlation Mastery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43-d2nfaip8bjvh7rlj0hp0.jpg"/>
          <p:cNvPicPr>
            <a:picLocks noChangeAspect="1"/>
          </p:cNvPicPr>
          <p:nvPr/>
        </p:nvPicPr>
        <p:blipFill>
          <a:blip r:embed="rId3"/>
          <a:srcRect l="9283" t="26937" r="27824" b="11028"/>
          <a:stretch/>
        </p:blipFill>
        <p:spPr>
          <a:xfrm>
            <a:off x="0" y="0"/>
            <a:ext cx="1236027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653415" y="2453640"/>
            <a:ext cx="9458960" cy="3683635"/>
          </a:xfrm>
          <a:prstGeom prst="roundRect">
            <a:avLst>
              <a:gd name="adj" fmla="val 22872"/>
            </a:avLst>
          </a:prstGeom>
          <a:solidFill>
            <a:srgbClr val="FFFFFF">
              <a:alpha val="6902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-653415" y="2453640"/>
            <a:ext cx="9458960" cy="3683635"/>
          </a:xfrm>
          <a:prstGeom prst="rect">
            <a:avLst/>
          </a:prstGeom>
          <a:noFill/>
          <a:ln/>
        </p:spPr>
        <p:txBody>
          <a:bodyPr wrap="square" lIns="41148" tIns="82296" rIns="82296" bIns="41148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65150" y="487680"/>
            <a:ext cx="878776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D3FBF9"/>
                    </a:gs>
                    <a:gs pos="100000">
                      <a:srgbClr val="FADD99"/>
                    </a:gs>
                  </a:gsLst>
                  <a:lin ang="27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Cross-System Event Reconstruction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99110" y="2728595"/>
            <a:ext cx="6116320" cy="2946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Unified Attack Timelines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99110" y="3101975"/>
            <a:ext cx="7733030" cy="9937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499110" y="3101975"/>
            <a:ext cx="7733030" cy="993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aggregates logs from multiple sources, including endpoints, SIEM, cloud, and identity systems, to create a unified timeline of events, revealing multi-stage attacks and hidden C2 channels.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99110" y="4287520"/>
            <a:ext cx="6922770" cy="37338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Enhanced Visibility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99110" y="4660900"/>
            <a:ext cx="7733030" cy="9937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499110" y="4660900"/>
            <a:ext cx="7733030" cy="993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correlating events across different systems, AI provides a more comprehensive view of the attack landscape, enabling analysts to detect and respond to threats more effectively.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41-d2nfai98bjvh7rlj0hkg.jpeg"/>
          <p:cNvPicPr>
            <a:picLocks noChangeAspect="1"/>
          </p:cNvPicPr>
          <p:nvPr/>
        </p:nvPicPr>
        <p:blipFill>
          <a:blip r:embed="rId3"/>
          <a:srcRect l="15758" b="9555"/>
          <a:stretch/>
        </p:blipFill>
        <p:spPr>
          <a:xfrm>
            <a:off x="-24130" y="0"/>
            <a:ext cx="1228788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80415" y="2213610"/>
            <a:ext cx="5204460" cy="3004185"/>
          </a:xfrm>
          <a:prstGeom prst="roundRect">
            <a:avLst>
              <a:gd name="adj" fmla="val 22872"/>
            </a:avLst>
          </a:prstGeom>
          <a:solidFill>
            <a:srgbClr val="FFFFFF">
              <a:alpha val="4902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-780415" y="2213610"/>
            <a:ext cx="5204460" cy="3004185"/>
          </a:xfrm>
          <a:prstGeom prst="rect">
            <a:avLst/>
          </a:prstGeom>
          <a:noFill/>
          <a:ln/>
        </p:spPr>
        <p:txBody>
          <a:bodyPr wrap="square" lIns="41148" tIns="82296" rIns="82296" bIns="41148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65150" y="5720715"/>
            <a:ext cx="632206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35E9FC"/>
                    </a:gs>
                    <a:gs pos="100000">
                      <a:srgbClr val="0070C0"/>
                    </a:gs>
                  </a:gsLst>
                  <a:lin ang="17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ML Timelines Expose Kill Chains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65150" y="2553970"/>
            <a:ext cx="4305935" cy="43751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Timelines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65150" y="2887980"/>
            <a:ext cx="3542665" cy="21666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generates automated timelines that label each step of an attack with MITRE tactic IDs, providing a clear narrative of the incident and aiding in faster scoping decisions.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071360" y="473075"/>
            <a:ext cx="4305935" cy="43751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Dwell Time Calculation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071360" y="910590"/>
            <a:ext cx="4476750" cy="1622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calculates dwell time, helping analysts understand how long an attacker has been in the environment, which is crucial for assessing the potential impact of an incident.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071360" y="2649855"/>
            <a:ext cx="4305935" cy="43751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Telemetry Gaps Identification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071360" y="3087370"/>
            <a:ext cx="4476750" cy="1622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identifies gaps in telemetry, highlighting areas where additional data sources or sensors might be needed to improve detection capabilities.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28-d2nfaf18bjvh7rlj0h9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8:28-d2nfaf18bjvh7rlj0h8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0" y="189230"/>
            <a:ext cx="6099810" cy="231013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391025" y="469265"/>
            <a:ext cx="6096000" cy="32087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800" dirty="0">
                <a:solidFill>
                  <a:srgbClr val="FFFFFF">
                    <a:alpha val="33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1631633" y="2061210"/>
            <a:ext cx="9791065" cy="8370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Faster Incident Response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37-d2nfah98bjvh7rlj0heg.jpg"/>
          <p:cNvPicPr>
            <a:picLocks noChangeAspect="1"/>
          </p:cNvPicPr>
          <p:nvPr/>
        </p:nvPicPr>
        <p:blipFill>
          <a:blip r:embed="rId3"/>
          <a:srcRect r="35026" b="3502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5150" y="487680"/>
            <a:ext cx="632206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E3FDB4"/>
                    </a:gs>
                    <a:gs pos="100000">
                      <a:srgbClr val="8CE3FF"/>
                    </a:gs>
                  </a:gsLst>
                  <a:lin ang="42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AI Recommends Next IR Actions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617220" y="1518285"/>
            <a:ext cx="8839200" cy="6451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617220" y="1518285"/>
            <a:ext cx="8839200" cy="645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Next Steps Suggestions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617220" y="2063750"/>
            <a:ext cx="9945370" cy="11988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617220" y="2063750"/>
            <a:ext cx="9945370" cy="1198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provides real-time suggestions for the next steps in an investigation, helping analysts move quickly and efficiently through the response process.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40-d2nfai18bjvh7rlj0hhg.jpeg"/>
          <p:cNvPicPr>
            <a:picLocks noChangeAspect="1"/>
          </p:cNvPicPr>
          <p:nvPr/>
        </p:nvPicPr>
        <p:blipFill>
          <a:blip r:embed="rId3"/>
          <a:srcRect r="17731" b="177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5150" y="487680"/>
            <a:ext cx="950912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E3FDB4"/>
                    </a:gs>
                    <a:gs pos="100000">
                      <a:srgbClr val="8CE3FF"/>
                    </a:gs>
                  </a:gsLst>
                  <a:lin ang="42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Historical Case Matching Guides Triage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565150" y="1261110"/>
            <a:ext cx="4657090" cy="5759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65150" y="1261110"/>
            <a:ext cx="4657090" cy="5759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 algn="just">
              <a:lnSpc>
                <a:spcPct val="150000"/>
              </a:lnSpc>
            </a:pPr>
            <a:r>
              <a:rPr lang="en-US" sz="21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Historical Incident Matching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565150" y="1759585"/>
            <a:ext cx="4775200" cy="17068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565150" y="1759585"/>
            <a:ext cx="4775200" cy="1706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compares current incidents to historical cases, identifying related IOCs and successful remediation paths, which helps analysts benefit from past experiences and improve response consistency.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19190" y="1261110"/>
            <a:ext cx="4657090" cy="5759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219190" y="1261110"/>
            <a:ext cx="4657090" cy="5759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 algn="just">
              <a:lnSpc>
                <a:spcPct val="150000"/>
              </a:lnSpc>
            </a:pPr>
            <a:r>
              <a:rPr lang="en-US" sz="21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Institutional Memory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19190" y="1759585"/>
            <a:ext cx="4756785" cy="17068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219190" y="1759585"/>
            <a:ext cx="4756785" cy="1706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leveraging historical data, AI ensures that institutional knowledge is readily available, reducing the need for manual searches and improving overall response efficiency.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28-d2nfaf18bjvh7rlj0h9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8:28-d2nfaf18bjvh7rlj0h8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0" y="189230"/>
            <a:ext cx="6099810" cy="231013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391025" y="469265"/>
            <a:ext cx="6096000" cy="32087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800" dirty="0">
                <a:solidFill>
                  <a:srgbClr val="FFFFFF">
                    <a:alpha val="33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1631633" y="2061210"/>
            <a:ext cx="9791065" cy="17599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Intel &amp; Detection Engineering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41-d2nfai98bjvh7rlj0hk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35" y="3938905"/>
            <a:ext cx="12192000" cy="1507490"/>
          </a:xfrm>
          <a:prstGeom prst="roundRect">
            <a:avLst>
              <a:gd name="adj" fmla="val 0"/>
            </a:avLst>
          </a:prstGeom>
          <a:solidFill>
            <a:srgbClr val="FFFFFF">
              <a:alpha val="30196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635" y="3938905"/>
            <a:ext cx="12192000" cy="1507490"/>
          </a:xfrm>
          <a:prstGeom prst="rect">
            <a:avLst/>
          </a:prstGeom>
          <a:noFill/>
          <a:ln/>
        </p:spPr>
        <p:txBody>
          <a:bodyPr wrap="square" lIns="41148" tIns="82296" rIns="82296" bIns="41148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65150" y="5720715"/>
            <a:ext cx="962406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Enriches IOCs in Seconds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565150" y="1441450"/>
            <a:ext cx="3959225" cy="5759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565150" y="1441450"/>
            <a:ext cx="3959225" cy="5759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 algn="just">
              <a:lnSpc>
                <a:spcPct val="150000"/>
              </a:lnSpc>
            </a:pPr>
            <a:r>
              <a:rPr lang="en-US" sz="21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Threat Intelligence Integration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65150" y="2017395"/>
            <a:ext cx="4417060" cy="17068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565150" y="2017395"/>
            <a:ext cx="4417060" cy="1706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matches IOCs to global threat feeds, enriching alerts with context such as malware families and campaign links, enabling faster and more informed threat assessments.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229860" y="1441450"/>
            <a:ext cx="3959225" cy="5759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5229860" y="1441450"/>
            <a:ext cx="3959225" cy="5759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 algn="just">
              <a:lnSpc>
                <a:spcPct val="150000"/>
              </a:lnSpc>
            </a:pPr>
            <a:r>
              <a:rPr lang="en-US" sz="21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Contextual Summaries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5229860" y="2017395"/>
            <a:ext cx="4417060" cy="17068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5229860" y="2017395"/>
            <a:ext cx="4417060" cy="1706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provides contextual summaries of threats, helping analysts prioritize and respond to incidents more effectively by understanding the broader threat landscape.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2884805" y="3965575"/>
            <a:ext cx="7562215" cy="5759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2884805" y="3965575"/>
            <a:ext cx="7562215" cy="5759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 algn="r">
              <a:lnSpc>
                <a:spcPct val="150000"/>
              </a:lnSpc>
            </a:pPr>
            <a:r>
              <a:rPr lang="en-US" sz="21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Reduced Analysis Time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56285" y="4541520"/>
            <a:ext cx="9690735" cy="73723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756285" y="4541520"/>
            <a:ext cx="9690735" cy="7372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automating the enrichment process, AI significantly reduces the time analysts spend on gathering and analyzing threat intelligence, allowing them to focus on response actions.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28-d2nfaf18bjvh7rlj0hb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933680" cy="727519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09930" y="-825500"/>
            <a:ext cx="6485890" cy="8825865"/>
          </a:xfrm>
          <a:prstGeom prst="rect">
            <a:avLst/>
          </a:prstGeom>
          <a:gradFill flip="none" rotWithShape="1">
            <a:gsLst>
              <a:gs pos="0">
                <a:srgbClr val="1A6F6F"/>
              </a:gs>
              <a:gs pos="4000">
                <a:srgbClr val="1A6F6F"/>
              </a:gs>
              <a:gs pos="100000">
                <a:srgbClr val="75C740">
                  <a:alpha val="0"/>
                </a:srgbClr>
              </a:gs>
            </a:gsLst>
            <a:path path="circle">
              <a:fillToRect r="100000" b="100000"/>
            </a:path>
            <a:tileRect l="-100000" t="-100000"/>
          </a:gradFill>
          <a:ln/>
        </p:spPr>
      </p:sp>
      <p:sp>
        <p:nvSpPr>
          <p:cNvPr id="4" name="Text 1"/>
          <p:cNvSpPr/>
          <p:nvPr/>
        </p:nvSpPr>
        <p:spPr>
          <a:xfrm>
            <a:off x="709930" y="-825500"/>
            <a:ext cx="6485890" cy="88258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91845" y="968375"/>
            <a:ext cx="6322060" cy="10497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Auto-Generated Detections Cut FPs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390650" y="2291715"/>
            <a:ext cx="4715510" cy="6451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390650" y="2291715"/>
            <a:ext cx="4715510" cy="645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Detection Logic Generation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390650" y="2816225"/>
            <a:ext cx="5096510" cy="1938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390650" y="2816225"/>
            <a:ext cx="5096510" cy="19380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assistants draft detection logic from examples, reducing false positives and improving the accuracy of SIEM rules and EDR queries, ultimately enhancing overall detection capabilities.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28-d2nfaf18bjvh7rlj0h9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8:28-d2nfaf18bjvh7rlj0h8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0" y="189230"/>
            <a:ext cx="6099810" cy="231013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391025" y="469265"/>
            <a:ext cx="6096000" cy="32087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800" dirty="0">
                <a:solidFill>
                  <a:srgbClr val="FFFFFF">
                    <a:alpha val="33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1631633" y="2061210"/>
            <a:ext cx="9791065" cy="8370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Posture &amp; Documentation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28-d2nfaf18bjvh7rlj0ha0.jpeg"/>
          <p:cNvPicPr>
            <a:picLocks noChangeAspect="1"/>
          </p:cNvPicPr>
          <p:nvPr/>
        </p:nvPicPr>
        <p:blipFill>
          <a:blip r:embed="rId3"/>
          <a:srcRect l="14856" t="14860" r="9670" b="967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8:28-d2nfaf18bjvh7rlj0h8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9485" y="332105"/>
            <a:ext cx="6102350" cy="186563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704340" y="1987550"/>
            <a:ext cx="1894840" cy="1358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800" dirty="0">
                <a:gradFill flip="none" rotWithShape="0">
                  <a:gsLst>
                    <a:gs pos="0">
                      <a:srgbClr val="005F9F"/>
                    </a:gs>
                    <a:gs pos="51000">
                      <a:srgbClr val="74CAEE">
                        <a:alpha val="45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01.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1879600" y="2454275"/>
            <a:ext cx="444436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Blue-Team Vision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6323965" y="1987550"/>
            <a:ext cx="1894840" cy="1358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800" dirty="0">
                <a:gradFill flip="none" rotWithShape="0">
                  <a:gsLst>
                    <a:gs pos="0">
                      <a:srgbClr val="005F9F"/>
                    </a:gs>
                    <a:gs pos="51000">
                      <a:srgbClr val="74CAEE">
                        <a:alpha val="45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02.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6499225" y="2454275"/>
            <a:ext cx="444436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Triage &amp; UEBA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704340" y="3105785"/>
            <a:ext cx="1894840" cy="1358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800" dirty="0">
                <a:gradFill flip="none" rotWithShape="0">
                  <a:gsLst>
                    <a:gs pos="0">
                      <a:srgbClr val="005F9F"/>
                    </a:gs>
                    <a:gs pos="51000">
                      <a:srgbClr val="74CAEE">
                        <a:alpha val="45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03.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1879600" y="3572510"/>
            <a:ext cx="444436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Log Correlation Mastery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6323965" y="3105150"/>
            <a:ext cx="1894840" cy="1358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800" dirty="0">
                <a:gradFill flip="none" rotWithShape="0">
                  <a:gsLst>
                    <a:gs pos="0">
                      <a:srgbClr val="005F9F"/>
                    </a:gs>
                    <a:gs pos="51000">
                      <a:srgbClr val="74CAEE">
                        <a:alpha val="45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04.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6499225" y="3571875"/>
            <a:ext cx="444436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Faster Incident Response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6323965" y="4222750"/>
            <a:ext cx="1894840" cy="1358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800" dirty="0">
                <a:gradFill flip="none" rotWithShape="0">
                  <a:gsLst>
                    <a:gs pos="0">
                      <a:srgbClr val="005F9F"/>
                    </a:gs>
                    <a:gs pos="51000">
                      <a:srgbClr val="74CAEE">
                        <a:alpha val="45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05.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6499225" y="4689475"/>
            <a:ext cx="4444365" cy="9036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Intel &amp; Detection Engineering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1704340" y="4224020"/>
            <a:ext cx="1894840" cy="1358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800" dirty="0">
                <a:gradFill flip="none" rotWithShape="0">
                  <a:gsLst>
                    <a:gs pos="0">
                      <a:srgbClr val="005F9F"/>
                    </a:gs>
                    <a:gs pos="51000">
                      <a:srgbClr val="74CAEE">
                        <a:alpha val="45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05.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1879600" y="4690745"/>
            <a:ext cx="444436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Posture &amp; Documentation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40-d2nfai18bjvh7rlj0hj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5150" y="5720715"/>
            <a:ext cx="709041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35E9FC"/>
                    </a:gs>
                    <a:gs pos="100000">
                      <a:srgbClr val="0070C0"/>
                    </a:gs>
                  </a:gsLst>
                  <a:lin ang="17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Continuous Posture Hardening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603885" y="799465"/>
            <a:ext cx="8127365" cy="5759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603885" y="799465"/>
            <a:ext cx="8127365" cy="5759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21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Configuration Scanning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603885" y="1303655"/>
            <a:ext cx="7869555" cy="11988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603885" y="1303655"/>
            <a:ext cx="7869555" cy="1198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continuously scans cloud, IAM, and network configurations to identify misconfigurations and high-risk exposures, providing actionable insights for security engineers.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789420" y="3301365"/>
            <a:ext cx="5089525" cy="5759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789420" y="3301365"/>
            <a:ext cx="5089525" cy="5759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 algn="r">
              <a:lnSpc>
                <a:spcPct val="150000"/>
              </a:lnSpc>
            </a:pPr>
            <a:r>
              <a:rPr lang="en-US" sz="21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Remediation Plans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705725" y="3815715"/>
            <a:ext cx="4105275" cy="230695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7705725" y="3815715"/>
            <a:ext cx="4105275" cy="23069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generates grouped remediation plans ranked by criticality, enabling security teams to prioritize and address vulnerabilities more effectively, reducing the overall attack surface.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44-d2nfaj18bjvh7rlj0hqg.jpeg"/>
          <p:cNvPicPr>
            <a:picLocks noChangeAspect="1"/>
          </p:cNvPicPr>
          <p:nvPr/>
        </p:nvPicPr>
        <p:blipFill>
          <a:blip r:embed="rId3"/>
          <a:srcRect l="7617" t="6955"/>
          <a:stretch/>
        </p:blipFill>
        <p:spPr>
          <a:xfrm>
            <a:off x="0" y="-24447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25145" y="4093845"/>
            <a:ext cx="11095355" cy="2087245"/>
          </a:xfrm>
          <a:prstGeom prst="roundRect">
            <a:avLst>
              <a:gd name="adj" fmla="val 12575"/>
            </a:avLst>
          </a:prstGeom>
          <a:solidFill>
            <a:srgbClr val="FFFFFF">
              <a:alpha val="61961"/>
            </a:srgbClr>
          </a:solidFill>
          <a:ln/>
          <a:effectLst>
            <a:outerShdw blurRad="609600" dist="89803" dir="2700000" algn="bl" rotWithShape="0">
              <a:srgbClr val="3DC12F">
                <a:alpha val="1961"/>
              </a:srgbClr>
            </a:outerShdw>
          </a:effectLst>
        </p:spPr>
      </p:sp>
      <p:sp>
        <p:nvSpPr>
          <p:cNvPr id="4" name="Text 1"/>
          <p:cNvSpPr/>
          <p:nvPr/>
        </p:nvSpPr>
        <p:spPr>
          <a:xfrm>
            <a:off x="525145" y="4093845"/>
            <a:ext cx="11095355" cy="20872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888605" y="1519555"/>
            <a:ext cx="3731895" cy="2338705"/>
          </a:xfrm>
          <a:prstGeom prst="roundRect">
            <a:avLst>
              <a:gd name="adj" fmla="val 6434"/>
            </a:avLst>
          </a:prstGeom>
          <a:solidFill>
            <a:srgbClr val="FFFFFF">
              <a:alpha val="61961"/>
            </a:srgbClr>
          </a:solidFill>
          <a:ln/>
          <a:effectLst>
            <a:outerShdw blurRad="609600" dist="89803" dir="2700000" algn="bl" rotWithShape="0">
              <a:srgbClr val="3DC12F">
                <a:alpha val="1961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7888605" y="1519555"/>
            <a:ext cx="3731895" cy="23387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032250" y="1519555"/>
            <a:ext cx="3731895" cy="2338705"/>
          </a:xfrm>
          <a:prstGeom prst="roundRect">
            <a:avLst>
              <a:gd name="adj" fmla="val 6434"/>
            </a:avLst>
          </a:prstGeom>
          <a:solidFill>
            <a:srgbClr val="FFFFFF">
              <a:alpha val="61961"/>
            </a:srgbClr>
          </a:solidFill>
          <a:ln/>
          <a:effectLst>
            <a:outerShdw blurRad="609600" dist="89803" dir="2700000" algn="bl" rotWithShape="0">
              <a:srgbClr val="3DC12F">
                <a:alpha val="1961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4032250" y="1519555"/>
            <a:ext cx="3731895" cy="23387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25145" y="485775"/>
            <a:ext cx="1118616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D3FBF9"/>
                    </a:gs>
                    <a:gs pos="100000">
                      <a:srgbClr val="FADD99"/>
                    </a:gs>
                  </a:gsLst>
                  <a:lin ang="27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One-Click Incident Reports</a:t>
            </a:r>
            <a:endParaRPr lang="en-US" sz="1600" dirty="0"/>
          </a:p>
        </p:txBody>
      </p:sp>
      <p:pic>
        <p:nvPicPr>
          <p:cNvPr id="10" name="Image 1" descr="https://kimi-img.moonshot.cn/pub/slides/slides_tmpl/image/25-08-27-20:08:44-d2nfaj18bjvh7rlj0hr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45" y="1519555"/>
            <a:ext cx="3291840" cy="23406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4168140" y="1744980"/>
            <a:ext cx="3096260" cy="32194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100000"/>
              </a:lnSpc>
            </a:pPr>
            <a:r>
              <a:rPr lang="en-US" sz="17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Report Generation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4090035" y="2066925"/>
            <a:ext cx="3554095" cy="16967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transforms raw logs, timelines, and evidence into executive summaries, technical appendices, and compliance tables, standardizing communication and reducing manual effort.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1307465" y="4308475"/>
            <a:ext cx="3096260" cy="32194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100000"/>
              </a:lnSpc>
            </a:pPr>
            <a:r>
              <a:rPr lang="en-US" sz="17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Improved Communication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1212850" y="4630420"/>
            <a:ext cx="4460240" cy="14287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generating standardized reports, AI ensures consistent and clear communication to leadership, improving overall transparency and decision-making.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8024495" y="1744980"/>
            <a:ext cx="3096260" cy="32194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100000"/>
              </a:lnSpc>
            </a:pPr>
            <a:r>
              <a:rPr lang="en-US" sz="17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Executive Summaries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7946390" y="2066925"/>
            <a:ext cx="3554095" cy="16967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AI-generated executive summaries provide high-level overviews of incidents, enabling non-technical stakeholders to understand the impact and required actions.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6757035" y="4308475"/>
            <a:ext cx="3096260" cy="32194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100000"/>
              </a:lnSpc>
            </a:pPr>
            <a:r>
              <a:rPr lang="en-US" sz="17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Technical Appendices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6660515" y="4630420"/>
            <a:ext cx="4460240" cy="14287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creates detailed technical appendices that include raw logs, timelines, and evidence, providing a comprehensive record for forensic analysis and future reference.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28-d2nfaf18bjvh7rlj0h9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8:28-d2nfaf18bjvh7rlj0h8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0" y="189230"/>
            <a:ext cx="6099810" cy="231013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391025" y="469265"/>
            <a:ext cx="6096000" cy="32087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800" dirty="0">
                <a:solidFill>
                  <a:srgbClr val="FFFFFF">
                    <a:alpha val="33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1631633" y="2061210"/>
            <a:ext cx="9791065" cy="8370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Hands-On Workshop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42-d2nfaih8bjvh7rlj0hng.jpeg"/>
          <p:cNvPicPr>
            <a:picLocks noChangeAspect="1"/>
          </p:cNvPicPr>
          <p:nvPr/>
        </p:nvPicPr>
        <p:blipFill>
          <a:blip r:embed="rId3"/>
          <a:srcRect t="12259" r="1225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795270"/>
            <a:ext cx="12191365" cy="1966595"/>
          </a:xfrm>
          <a:prstGeom prst="rect">
            <a:avLst/>
          </a:prstGeom>
          <a:gradFill flip="none" rotWithShape="1">
            <a:gsLst>
              <a:gs pos="0">
                <a:srgbClr val="1A6F6F"/>
              </a:gs>
              <a:gs pos="4000">
                <a:srgbClr val="1A6F6F"/>
              </a:gs>
              <a:gs pos="100000">
                <a:srgbClr val="75C740">
                  <a:alpha val="0"/>
                </a:srgbClr>
              </a:gs>
            </a:gsLst>
            <a:path path="circle">
              <a:fillToRect r="100000" b="100000"/>
            </a:path>
            <a:tileRect l="-100000" t="-100000"/>
          </a:gradFill>
          <a:ln/>
        </p:spPr>
      </p:sp>
      <p:sp>
        <p:nvSpPr>
          <p:cNvPr id="4" name="Text 1"/>
          <p:cNvSpPr/>
          <p:nvPr/>
        </p:nvSpPr>
        <p:spPr>
          <a:xfrm>
            <a:off x="0" y="2795270"/>
            <a:ext cx="12191365" cy="19665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65150" y="487680"/>
            <a:ext cx="901890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E3FDB4"/>
                    </a:gs>
                    <a:gs pos="100000">
                      <a:srgbClr val="8CE3FF"/>
                    </a:gs>
                  </a:gsLst>
                  <a:lin ang="42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Task Triage Matrix Exercise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699135" y="1125855"/>
            <a:ext cx="7665085" cy="5759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699135" y="1125855"/>
            <a:ext cx="7665085" cy="5759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21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Task Identification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99135" y="1621790"/>
            <a:ext cx="7869555" cy="10147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99135" y="1621790"/>
            <a:ext cx="7869555" cy="1014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Identify repetitive SOC tasks that are log-heavy, repetitive, or documentation-intensive, and evaluate them against AI suitability criteria to prioritize automation opportunities.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99135" y="2943860"/>
            <a:ext cx="7922895" cy="5759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99135" y="2943860"/>
            <a:ext cx="7922895" cy="5759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21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Scoring System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99135" y="3439795"/>
            <a:ext cx="7869555" cy="10147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699135" y="3439795"/>
            <a:ext cx="7869555" cy="1014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a scoring system to rate tasks based on data volume, repetition, documentation load, and correlation needs, highlighting high-priority candidates for AI augmentation.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99135" y="4761865"/>
            <a:ext cx="7952740" cy="5759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99135" y="4761865"/>
            <a:ext cx="7952740" cy="5759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21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Pilot Justification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99135" y="5257800"/>
            <a:ext cx="7869555" cy="10147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699135" y="5257800"/>
            <a:ext cx="7869555" cy="1014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Justify pilot projects by demonstrating potential ROI and efficiency gains, ensuring that AI investments are aligned with organizational needs and priorities.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37-d2nfah98bjvh7rlj0hf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5150" y="487680"/>
            <a:ext cx="632206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E3FDB4"/>
                    </a:gs>
                    <a:gs pos="100000">
                      <a:srgbClr val="8CE3FF"/>
                    </a:gs>
                  </a:gsLst>
                  <a:lin ang="42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Live Alert Priority Simulation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4502785" y="3343910"/>
            <a:ext cx="6953885" cy="6451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4502785" y="3343910"/>
            <a:ext cx="6953885" cy="645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Alert Prioritization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4227830" y="3930650"/>
            <a:ext cx="7228840" cy="15684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4227830" y="3930650"/>
            <a:ext cx="7228840" cy="15684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Simulate real-time alert prioritization using AI models to reorder alerts based on risk scores, showcasing how AI can quickly surface high-priority threats.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41-d2nfai98bjvh7rlj0hl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8:37-d2nfah98bjvh7rlj0hg0.png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6286500" y="1127125"/>
            <a:ext cx="5505450" cy="55054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8:38-d2nfahh8bjvh7rlj0hg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6120" y="4403090"/>
            <a:ext cx="1180465" cy="118046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65150" y="487680"/>
            <a:ext cx="971169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E3FDB4"/>
                    </a:gs>
                    <a:gs pos="100000">
                      <a:srgbClr val="8CE3FF"/>
                    </a:gs>
                  </a:gsLst>
                  <a:lin ang="42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Detection Draft Relay Race</a:t>
            </a:r>
            <a:endParaRPr lang="en-US" sz="1600" dirty="0"/>
          </a:p>
        </p:txBody>
      </p:sp>
      <p:sp>
        <p:nvSpPr>
          <p:cNvPr id="6" name="Shape 1"/>
          <p:cNvSpPr/>
          <p:nvPr/>
        </p:nvSpPr>
        <p:spPr>
          <a:xfrm>
            <a:off x="420370" y="1902460"/>
            <a:ext cx="4422140" cy="6451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7" name="Text 2"/>
          <p:cNvSpPr/>
          <p:nvPr/>
        </p:nvSpPr>
        <p:spPr>
          <a:xfrm>
            <a:off x="420370" y="1902460"/>
            <a:ext cx="4422140" cy="645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Detection Rule Drafting</a:t>
            </a:r>
            <a:endParaRPr lang="en-US" sz="1600" dirty="0"/>
          </a:p>
        </p:txBody>
      </p:sp>
      <p:sp>
        <p:nvSpPr>
          <p:cNvPr id="8" name="Shape 3"/>
          <p:cNvSpPr/>
          <p:nvPr/>
        </p:nvSpPr>
        <p:spPr>
          <a:xfrm>
            <a:off x="420370" y="2455545"/>
            <a:ext cx="4053205" cy="17068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420370" y="2455545"/>
            <a:ext cx="4053205" cy="1706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AI assistants to draft detection rules from TTP descriptions, allowing analysts to refine and validate rules before deployment, reducing false positives.</a:t>
            </a: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6722745" y="2642870"/>
            <a:ext cx="4715510" cy="6451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1" name="Text 6"/>
          <p:cNvSpPr/>
          <p:nvPr/>
        </p:nvSpPr>
        <p:spPr>
          <a:xfrm>
            <a:off x="6722745" y="2642870"/>
            <a:ext cx="4715510" cy="645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Collaborative Tuning</a:t>
            </a: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6722745" y="3187065"/>
            <a:ext cx="4715510" cy="1938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3" name="Text 8"/>
          <p:cNvSpPr/>
          <p:nvPr/>
        </p:nvSpPr>
        <p:spPr>
          <a:xfrm>
            <a:off x="6722745" y="3187065"/>
            <a:ext cx="4715510" cy="19380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Collaboratively tune detection rules using AI predictions, ensuring that rules are optimized for the specific environment and threat landscape.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28-d2nfaf18bjvh7rlj0h9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8:28-d2nfaf18bjvh7rlj0h8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0" y="189230"/>
            <a:ext cx="6099810" cy="231013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391025" y="469265"/>
            <a:ext cx="6096000" cy="32087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800" dirty="0">
                <a:solidFill>
                  <a:srgbClr val="FFFFFF">
                    <a:alpha val="33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1631633" y="2061210"/>
            <a:ext cx="9791065" cy="8370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Adoption Playbook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28-d2nfaf18bjvh7rlj0ha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5150" y="487680"/>
            <a:ext cx="6322060" cy="9447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E3FDB4"/>
                    </a:gs>
                    <a:gs pos="100000">
                      <a:srgbClr val="8CE3FF"/>
                    </a:gs>
                  </a:gsLst>
                  <a:lin ang="42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One-Page Blue-Team AI Cheat Sheet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4042410" y="1656715"/>
            <a:ext cx="7414260" cy="6451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4042410" y="1656715"/>
            <a:ext cx="7414260" cy="645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Quick Reference Guide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765550" y="2243455"/>
            <a:ext cx="7691120" cy="11988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3765550" y="2243455"/>
            <a:ext cx="7691120" cy="1198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Create a one-page cheat sheet mapping SOC phases to AI tools, highlighting risk notes and human checkpoints to ensure effective and compliant AI adoption.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5150" y="487680"/>
            <a:ext cx="632206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Ethical &amp; Governance Checklist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08-27-20:08:40-d2nfai18bjvh7rlj0hi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15" y="0"/>
            <a:ext cx="12198350" cy="6858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92150" y="614680"/>
            <a:ext cx="937768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E3FDB4"/>
                    </a:gs>
                    <a:gs pos="100000">
                      <a:srgbClr val="8CE3FF"/>
                    </a:gs>
                  </a:gsLst>
                  <a:lin ang="42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Ethical &amp; Governance Checklist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852170" y="1416050"/>
            <a:ext cx="3253105" cy="43751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Encryption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852170" y="1853565"/>
            <a:ext cx="3168650" cy="2139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Ensure all data processed by AI is encrypted to protect sensitive logs and maintain compliance with data protection regulations.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290060" y="1416050"/>
            <a:ext cx="3253105" cy="43751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Audit Logs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290060" y="1853565"/>
            <a:ext cx="3168650" cy="2139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Maintain comprehensive audit logs of AI activities to ensure transparency and accountability, facilitating investigations and compliance audits.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727950" y="1416050"/>
            <a:ext cx="3253105" cy="43751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Bias Testing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727950" y="1853565"/>
            <a:ext cx="3168650" cy="2139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Regularly test AI models for bias to ensure fair and accurate decision-making, preventing unintended consequences and maintaining stakeholder trust.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40-d2nfai18bjvh7rlj0hi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5" y="0"/>
            <a:ext cx="1219835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5150" y="487680"/>
            <a:ext cx="1021461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E3FDB4"/>
                    </a:gs>
                    <a:gs pos="100000">
                      <a:srgbClr val="8CE3FF"/>
                    </a:gs>
                  </a:gsLst>
                  <a:lin ang="42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Pilot-to-Scale Roadmap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597535" y="1697990"/>
            <a:ext cx="5216525" cy="5759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97535" y="1697990"/>
            <a:ext cx="5216525" cy="5759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21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Pilot Projects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597535" y="2273935"/>
            <a:ext cx="5145405" cy="1938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597535" y="2273935"/>
            <a:ext cx="5145405" cy="19380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Start with a pilot project focusing on a single high-volume task, measure baseline performance, and capture ROI metrics to demonstrate value.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393180" y="1697990"/>
            <a:ext cx="5216525" cy="5759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393180" y="1697990"/>
            <a:ext cx="5216525" cy="5759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21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Scale Gradually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393180" y="2273935"/>
            <a:ext cx="5219700" cy="1938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393180" y="2273935"/>
            <a:ext cx="5219700" cy="19380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Gradually expand AI adoption to other SOC functions, ensuring continuous training and support to maintain effectiveness and user proficiency.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28-d2nfaf18bjvh7rlj0ha0.jpeg"/>
          <p:cNvPicPr>
            <a:picLocks noChangeAspect="1"/>
          </p:cNvPicPr>
          <p:nvPr/>
        </p:nvPicPr>
        <p:blipFill>
          <a:blip r:embed="rId3"/>
          <a:srcRect l="14856" t="14860" r="9670" b="9671"/>
          <a:stretch/>
        </p:blipFill>
        <p:spPr>
          <a:xfrm>
            <a:off x="0" y="0"/>
            <a:ext cx="1223073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8:28-d2nfaf18bjvh7rlj0h8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885" y="909320"/>
            <a:ext cx="6102350" cy="186563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820545" y="2706370"/>
            <a:ext cx="1894840" cy="1358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800" dirty="0">
                <a:gradFill flip="none" rotWithShape="0">
                  <a:gsLst>
                    <a:gs pos="0">
                      <a:srgbClr val="005F9F"/>
                    </a:gs>
                    <a:gs pos="51000">
                      <a:srgbClr val="74CAEE">
                        <a:alpha val="45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01.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1995805" y="3173095"/>
            <a:ext cx="444436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Hands-On Workshop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6530975" y="2706370"/>
            <a:ext cx="1894840" cy="1358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800" dirty="0">
                <a:gradFill flip="none" rotWithShape="0">
                  <a:gsLst>
                    <a:gs pos="0">
                      <a:srgbClr val="005F9F"/>
                    </a:gs>
                    <a:gs pos="51000">
                      <a:srgbClr val="74CAEE">
                        <a:alpha val="45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02.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6706235" y="3173095"/>
            <a:ext cx="444436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Adoption Playbook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44-d2nfaj18bjvh7rlj0hr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88950" y="1753235"/>
            <a:ext cx="9578975" cy="15436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8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88950" y="5184775"/>
            <a:ext cx="2185035" cy="3693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488950" y="5594985"/>
            <a:ext cx="361886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28-d2nfaf18bjvh7rlj0h9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8:28-d2nfaf18bjvh7rlj0h8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0" y="189230"/>
            <a:ext cx="6099810" cy="231013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391025" y="469265"/>
            <a:ext cx="6096000" cy="32087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800" dirty="0">
                <a:solidFill>
                  <a:srgbClr val="FFFFFF">
                    <a:alpha val="33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1631633" y="2061210"/>
            <a:ext cx="9791065" cy="8370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Blue-Team Vision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41-d2nfai98bjvh7rlj0hmg.jpeg"/>
          <p:cNvPicPr>
            <a:picLocks noChangeAspect="1"/>
          </p:cNvPicPr>
          <p:nvPr/>
        </p:nvPicPr>
        <p:blipFill>
          <a:blip r:embed="rId3"/>
          <a:srcRect l="26900" t="285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5150" y="487680"/>
            <a:ext cx="1027366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Turns Noise into Signals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5509895" y="1307465"/>
            <a:ext cx="6443345" cy="5759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509895" y="1307465"/>
            <a:ext cx="6443345" cy="5759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 algn="r">
              <a:lnSpc>
                <a:spcPct val="150000"/>
              </a:lnSpc>
            </a:pPr>
            <a:r>
              <a:rPr lang="en-US" sz="21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Reduces Noise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5516245" y="1803400"/>
            <a:ext cx="6436995" cy="132207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5516245" y="1803400"/>
            <a:ext cx="6436995" cy="13220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algorithms help reduce the noise in massive log volumes by identifying and clustering similar alerts, allowing analysts to focus on real threats rather than false positives.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887730" y="4686935"/>
            <a:ext cx="4394200" cy="5759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887730" y="4686935"/>
            <a:ext cx="4394200" cy="5759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 algn="just">
              <a:lnSpc>
                <a:spcPct val="150000"/>
              </a:lnSpc>
            </a:pPr>
            <a:r>
              <a:rPr lang="en-US" sz="21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Enhances Threat Detection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887730" y="5262880"/>
            <a:ext cx="10932795" cy="70675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887730" y="5262880"/>
            <a:ext cx="10932795" cy="70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excels at pattern recognition and anomaly detection, enabling it to identify subtle deviations from normal behavior that might indicate a threat, even in complex environments.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5581015" y="3125470"/>
            <a:ext cx="6372225" cy="5759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5581015" y="3125470"/>
            <a:ext cx="6372225" cy="5759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r">
              <a:lnSpc>
                <a:spcPct val="150000"/>
              </a:lnSpc>
            </a:pPr>
            <a:r>
              <a:rPr lang="en-US" sz="21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Accelerates Response Times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5516245" y="3621405"/>
            <a:ext cx="6436995" cy="132207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5516245" y="3621405"/>
            <a:ext cx="6436995" cy="13220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automating repetitive tasks like alert triage and IOC enrichment, AI allows analysts to respond more quickly to incidents, reducing the time it takes to contain threats.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40-d2nfai18bjvh7rlj0hig.png"/>
          <p:cNvPicPr>
            <a:picLocks noChangeAspect="1"/>
          </p:cNvPicPr>
          <p:nvPr/>
        </p:nvPicPr>
        <p:blipFill>
          <a:blip r:embed="rId3"/>
          <a:srcRect t="22430" r="2277" b="17595"/>
          <a:stretch/>
        </p:blipFill>
        <p:spPr>
          <a:xfrm>
            <a:off x="-16510" y="0"/>
            <a:ext cx="1220787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5150" y="487680"/>
            <a:ext cx="896302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Human-AI Partnership Rules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565150" y="3292475"/>
            <a:ext cx="5060315" cy="5759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65150" y="3292475"/>
            <a:ext cx="5060315" cy="5759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 algn="just">
              <a:lnSpc>
                <a:spcPct val="150000"/>
              </a:lnSpc>
            </a:pPr>
            <a:r>
              <a:rPr lang="en-US" sz="21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Handles Repetitive Tasks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565150" y="3905250"/>
            <a:ext cx="5354955" cy="1938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565150" y="3905250"/>
            <a:ext cx="5354955" cy="19380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takes over repetitive and time-consuming tasks such as alert deduplication, IOC enrichment, and initial log analysis, freeing up human analysts to focus on more complex and strategic activities.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416040" y="1710690"/>
            <a:ext cx="4880610" cy="5759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416040" y="1710690"/>
            <a:ext cx="4880610" cy="5759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 algn="r">
              <a:lnSpc>
                <a:spcPct val="150000"/>
              </a:lnSpc>
            </a:pPr>
            <a:r>
              <a:rPr lang="en-US" sz="21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Humans Make Final Decisions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447790" y="2320290"/>
            <a:ext cx="4848860" cy="1938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447790" y="2320290"/>
            <a:ext cx="4848860" cy="19380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While AI provides valuable insights and recommendations, human analysts retain the final decision-making authority, ensuring that critical actions like containment and escalation are made with proper judgment and context.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28-d2nfaf18bjvh7rlj0h9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8:28-d2nfaf18bjvh7rlj0h8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0" y="189230"/>
            <a:ext cx="6099810" cy="231013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391025" y="469265"/>
            <a:ext cx="6096000" cy="32087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800" dirty="0">
                <a:solidFill>
                  <a:srgbClr val="FFFFFF">
                    <a:alpha val="33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1631633" y="2061210"/>
            <a:ext cx="9791065" cy="8370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Triage &amp; UEBA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47-d2nfajp8bjvh7rlj0hs0.jpg"/>
          <p:cNvPicPr>
            <a:picLocks noChangeAspect="1"/>
          </p:cNvPicPr>
          <p:nvPr/>
        </p:nvPicPr>
        <p:blipFill>
          <a:blip r:embed="rId3"/>
          <a:srcRect l="16596" t="47297" r="30493" b="107"/>
          <a:stretch/>
        </p:blipFill>
        <p:spPr>
          <a:xfrm>
            <a:off x="-121285" y="-27305"/>
            <a:ext cx="12313285" cy="68853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5150" y="487680"/>
            <a:ext cx="1070419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E3FDB4"/>
                    </a:gs>
                    <a:gs pos="100000">
                      <a:srgbClr val="8CE3FF"/>
                    </a:gs>
                  </a:gsLst>
                  <a:lin ang="42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AI Prioritizes Real Threats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78790" y="2289810"/>
            <a:ext cx="2524760" cy="61976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De-Duplication of Alerts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479425" y="2909570"/>
            <a:ext cx="2524125" cy="23031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algorithms can identify and merge duplicate alerts, reducing the volume of alerts that analysts need to review and improving overall efficiency.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199765" y="2289810"/>
            <a:ext cx="2524760" cy="61976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Severity-Based Prioritization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200400" y="2909570"/>
            <a:ext cx="2524125" cy="23031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assigns risk scores to alerts based on severity and context, ensuring that high-risk incidents are escalated and addressed more quickly than low-risk ones.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920740" y="2289810"/>
            <a:ext cx="2524760" cy="61976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Anomaly Detection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921375" y="2909570"/>
            <a:ext cx="2524125" cy="23031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can detect unusual patterns and behaviors that deviate from established baselines, helping to identify potential threats that might otherwise go unnoticed.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8641715" y="2289810"/>
            <a:ext cx="2524760" cy="61976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Root Cause Suggestions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8642350" y="2909570"/>
            <a:ext cx="2524125" cy="23031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can analyze alert data to suggest likely root causes, providing analysts with valuable insights that can speed up the investigation process.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29-d2nfaf98bjvh7rlj0hd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245870" y="2838450"/>
            <a:ext cx="6513195" cy="2603500"/>
          </a:xfrm>
          <a:prstGeom prst="roundRect">
            <a:avLst>
              <a:gd name="adj" fmla="val 16667"/>
            </a:avLst>
          </a:prstGeom>
          <a:solidFill>
            <a:srgbClr val="FFFFFF">
              <a:alpha val="56078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245870" y="2838450"/>
            <a:ext cx="6513195" cy="2603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5" name="Image 1" descr="https://kimi-img.moonshot.cn/pub/slides/slides_tmpl/image/25-08-27-20:08:28-d2nfaf18bjvh7rlj0hc0.png"/>
          <p:cNvPicPr>
            <a:picLocks noChangeAspect="1"/>
          </p:cNvPicPr>
          <p:nvPr/>
        </p:nvPicPr>
        <p:blipFill>
          <a:blip r:embed="rId4"/>
          <a:srcRect t="32767" b="32767"/>
          <a:stretch/>
        </p:blipFill>
        <p:spPr>
          <a:xfrm>
            <a:off x="1426210" y="2544445"/>
            <a:ext cx="3592830" cy="202120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65150" y="487680"/>
            <a:ext cx="6322060" cy="9447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flip="none" rotWithShape="0">
                  <a:gsLst>
                    <a:gs pos="0">
                      <a:srgbClr val="E3FDB4"/>
                    </a:gs>
                    <a:gs pos="100000">
                      <a:srgbClr val="8CE3FF"/>
                    </a:gs>
                  </a:gsLst>
                  <a:lin ang="42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Behavioral Baselining Spots Insiders</a:t>
            </a: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>
            <a:off x="728663" y="2544445"/>
            <a:ext cx="4715510" cy="6451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728663" y="2544445"/>
            <a:ext cx="4715510" cy="645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Behavioral Baselining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1545590" y="3498215"/>
            <a:ext cx="5913755" cy="16941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1545590" y="3498215"/>
            <a:ext cx="5913755" cy="16941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models normal user and entity behavior, enabling it to flag deviations that could indicate compromised accounts or insider threats, enhancing the detection of subtle and stealthy attacks.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1322</Words>
  <Application>Microsoft Office PowerPoint</Application>
  <PresentationFormat>Widescreen</PresentationFormat>
  <Paragraphs>167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MiSans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Supercharges Blue Teams</dc:title>
  <dc:subject>AI Supercharges Blue Teams</dc:subject>
  <dc:creator>Kimi</dc:creator>
  <cp:lastModifiedBy>Sean</cp:lastModifiedBy>
  <cp:revision>2</cp:revision>
  <dcterms:created xsi:type="dcterms:W3CDTF">2025-12-02T06:35:13Z</dcterms:created>
  <dcterms:modified xsi:type="dcterms:W3CDTF">2025-12-02T06:36:18Z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{"Label":"AI Supercharges Blue Teams","ContentProducer":"001191110108MACG2KBH8F10000","ProduceID":"d4n8fbkpm1t44n2lf9c0","ReservedCode1":"","ContentPropagator":"001191110108MACG2KBH8F20000","PropagateID":"d4n8fbkpm1t44n2lf9c0","ReservedCode2":""}</vt:lpwstr>
  </property>
</Properties>
</file>